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9" r:id="rId11"/>
    <p:sldId id="281" r:id="rId12"/>
    <p:sldId id="282" r:id="rId13"/>
    <p:sldId id="283" r:id="rId14"/>
    <p:sldId id="297" r:id="rId15"/>
    <p:sldId id="287" r:id="rId16"/>
    <p:sldId id="288" r:id="rId17"/>
    <p:sldId id="289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38" autoAdjust="0"/>
  </p:normalViewPr>
  <p:slideViewPr>
    <p:cSldViewPr snapToGrid="0" snapToObjects="1">
      <p:cViewPr>
        <p:scale>
          <a:sx n="96" d="100"/>
          <a:sy n="96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D5BE-F08B-9143-A785-202C12E4419C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438C-34CD-1C47-88B1-4E15D014E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7438C-34CD-1C47-88B1-4E15D014E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3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7857-F2D2-334E-B02B-528297D4C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7857-F2D2-334E-B02B-528297D4C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7857-F2D2-334E-B02B-528297D4C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04D9A-A67B-5943-BF48-FC1377A4A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2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FED48-07D2-4B53-8A15-75F648CC7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2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04D9A-A67B-5943-BF48-FC1377A4A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0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04D9A-A67B-5943-BF48-FC1377A4A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1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7438C-34CD-1C47-88B1-4E15D014E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3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7857-F2D2-334E-B02B-528297D4C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7438C-34CD-1C47-88B1-4E15D014E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9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7857-F2D2-334E-B02B-528297D4C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3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4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2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3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0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000D6-558A-604A-8B83-905FE318F6A5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427B5-F498-A54C-A252-62BE32DFF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0" y="4476481"/>
            <a:ext cx="1990216" cy="1990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453" y="5196697"/>
            <a:ext cx="2349500" cy="127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263323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7795" y="846934"/>
            <a:ext cx="9144000" cy="0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278147"/>
            <a:ext cx="9144000" cy="0"/>
          </a:xfrm>
          <a:prstGeom prst="line">
            <a:avLst/>
          </a:prstGeom>
          <a:ln w="3810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7795" y="1433043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7795" y="402729"/>
            <a:ext cx="9144000" cy="0"/>
          </a:xfrm>
          <a:prstGeom prst="line">
            <a:avLst/>
          </a:prstGeom>
          <a:ln w="3810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99129" y="3812622"/>
            <a:ext cx="49230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Emily Sandoz &amp; </a:t>
            </a:r>
            <a:r>
              <a:rPr lang="en-US" sz="2300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Matthieu</a:t>
            </a:r>
            <a:r>
              <a:rPr lang="en-US" sz="23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sz="2300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Villatte</a:t>
            </a:r>
            <a:r>
              <a:rPr lang="en-US" sz="23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endParaRPr lang="en-US" sz="2300" dirty="0">
              <a:solidFill>
                <a:srgbClr val="8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350" y="1796788"/>
            <a:ext cx="8714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Experiential Work without Exercises:</a:t>
            </a:r>
          </a:p>
          <a:p>
            <a:pPr algn="ctr"/>
            <a:r>
              <a:rPr lang="en-US" sz="3400" b="1" dirty="0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Using RFT to Move Beyond Manuals</a:t>
            </a:r>
          </a:p>
        </p:txBody>
      </p:sp>
    </p:spTree>
    <p:extLst>
      <p:ext uri="{BB962C8B-B14F-4D97-AF65-F5344CB8AC3E}">
        <p14:creationId xmlns:p14="http://schemas.microsoft.com/office/powerpoint/2010/main" val="4591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9237" y="0"/>
            <a:ext cx="10641072" cy="69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0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E0021"/>
                </a:solidFill>
              </a:rPr>
              <a:t>Distancing with experiential exercises</a:t>
            </a:r>
            <a:endParaRPr lang="en-US" b="1" dirty="0">
              <a:solidFill>
                <a:srgbClr val="BE0021"/>
              </a:solidFill>
            </a:endParaRP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5455440" y="3507104"/>
            <a:ext cx="3688560" cy="3350896"/>
            <a:chOff x="2916238" y="2791817"/>
            <a:chExt cx="4103687" cy="3662958"/>
          </a:xfrm>
        </p:grpSpPr>
        <p:pic>
          <p:nvPicPr>
            <p:cNvPr id="12" name="Picture 16" descr="2007-07-14-2007-7-13-korea-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38" y="2997200"/>
              <a:ext cx="4103687" cy="345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http://www.psychologytoday.com/files/authors/steven_hayes.jpg?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359" y="2791817"/>
              <a:ext cx="1216568" cy="152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5856"/>
          <a:stretch/>
        </p:blipFill>
        <p:spPr>
          <a:xfrm>
            <a:off x="0" y="4252867"/>
            <a:ext cx="4112154" cy="26051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01199" y="1268415"/>
            <a:ext cx="4676427" cy="3347256"/>
            <a:chOff x="762000" y="2237973"/>
            <a:chExt cx="6235700" cy="42405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6319"/>
            <a:stretch/>
          </p:blipFill>
          <p:spPr>
            <a:xfrm>
              <a:off x="762000" y="2667002"/>
              <a:ext cx="6235700" cy="3811515"/>
            </a:xfrm>
            <a:prstGeom prst="rect">
              <a:avLst/>
            </a:prstGeom>
          </p:spPr>
        </p:pic>
        <p:sp>
          <p:nvSpPr>
            <p:cNvPr id="8" name="Oval Callout 7"/>
            <p:cNvSpPr/>
            <p:nvPr/>
          </p:nvSpPr>
          <p:spPr>
            <a:xfrm flipH="1">
              <a:off x="1316895" y="2237973"/>
              <a:ext cx="2978224" cy="1679448"/>
            </a:xfrm>
            <a:prstGeom prst="wedgeEllipseCallout">
              <a:avLst>
                <a:gd name="adj1" fmla="val -72921"/>
                <a:gd name="adj2" fmla="val 23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6368" y="2493322"/>
              <a:ext cx="2438401" cy="1052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 can’t walk, I can’t walk, I can’t walk, …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294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507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American Typewriter"/>
                <a:cs typeface="American Typewriter"/>
              </a:rPr>
              <a:t>Distancing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9363"/>
            <a:ext cx="8229601" cy="3337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Noticing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eictic framing (perspective taking)				  Analogy (metaphor)</a:t>
            </a: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Tracking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Conditional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framing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845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3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American Typewriter"/>
                <a:cs typeface="American Typewriter"/>
              </a:rPr>
              <a:t>Distancing without Exercise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 descr="Screen shot 2014-06-17 at 10.07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01" y="2149230"/>
            <a:ext cx="5643857" cy="31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507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latin typeface="American Typewriter"/>
                <a:cs typeface="American Typewriter"/>
              </a:rPr>
              <a:t>Distancing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9363"/>
            <a:ext cx="8229601" cy="3337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Noticing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eictic framing (perspective taking)				  Analogy (metaphor)</a:t>
            </a: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Tracking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Conditional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framing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45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01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E0021"/>
                </a:solidFill>
              </a:rPr>
              <a:t>Augmenting with experiential exercises</a:t>
            </a:r>
            <a:endParaRPr lang="en-US" b="1" dirty="0">
              <a:solidFill>
                <a:srgbClr val="BE002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089" y="3849752"/>
            <a:ext cx="2615386" cy="272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475" y="1524000"/>
            <a:ext cx="2118222" cy="3177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238" y="2922586"/>
            <a:ext cx="2173459" cy="3008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31" b="66531" l="18965" r="80684"/>
                    </a14:imgEffect>
                  </a14:imgLayer>
                </a14:imgProps>
              </a:ext>
            </a:extLst>
          </a:blip>
          <a:srcRect l="18959" t="13395" r="19096" b="32762"/>
          <a:stretch/>
        </p:blipFill>
        <p:spPr>
          <a:xfrm>
            <a:off x="51893" y="1524000"/>
            <a:ext cx="4192786" cy="22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50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E46C0A"/>
                </a:solidFill>
                <a:latin typeface="American Typewriter"/>
                <a:cs typeface="American Typewriter"/>
              </a:rPr>
              <a:t>Augmenting</a:t>
            </a:r>
            <a:endParaRPr lang="en-US" sz="4800" b="1" dirty="0">
              <a:solidFill>
                <a:srgbClr val="E46C0A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38063"/>
            <a:ext cx="8229600" cy="42852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Noticing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Deictic Framing (perspective taking)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Identify Value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Hierarchical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framing</a:t>
            </a: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613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03490"/>
            <a:ext cx="803275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  <a:t>Augmenting without Exercises</a:t>
            </a:r>
            <a:b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</a:br>
            <a:endParaRPr lang="en-US" sz="3600" b="1" dirty="0">
              <a:solidFill>
                <a:schemeClr val="accent6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  <p:pic>
        <p:nvPicPr>
          <p:cNvPr id="3" name="Picture 2" descr="Screen shot 2014-06-17 at 10.07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01" y="2149230"/>
            <a:ext cx="5643857" cy="31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50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E46C0A"/>
                </a:solidFill>
                <a:latin typeface="American Typewriter"/>
                <a:cs typeface="American Typewriter"/>
              </a:rPr>
              <a:t>Augmenting</a:t>
            </a:r>
            <a:endParaRPr lang="en-US" sz="4800" b="1" dirty="0">
              <a:solidFill>
                <a:srgbClr val="E46C0A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38063"/>
            <a:ext cx="8229600" cy="42852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Noticing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Deictic Framing (perspective taking)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Identify Value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Hierarchical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framing</a:t>
            </a: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850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0" y="4476481"/>
            <a:ext cx="1990216" cy="1990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453" y="5196697"/>
            <a:ext cx="2349500" cy="127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263323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7795" y="846934"/>
            <a:ext cx="9144000" cy="0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278147"/>
            <a:ext cx="9144000" cy="0"/>
          </a:xfrm>
          <a:prstGeom prst="line">
            <a:avLst/>
          </a:prstGeom>
          <a:ln w="3810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7795" y="1433043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7795" y="402729"/>
            <a:ext cx="9144000" cy="0"/>
          </a:xfrm>
          <a:prstGeom prst="line">
            <a:avLst/>
          </a:prstGeom>
          <a:ln w="3810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1350" y="2366174"/>
            <a:ext cx="87141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emilysandoz@louisiana.edu</a:t>
            </a:r>
            <a:endParaRPr lang="en-US" sz="3400" b="1" dirty="0" smtClean="0">
              <a:solidFill>
                <a:srgbClr val="800000"/>
              </a:solidFill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  <a:latin typeface="American Typewriter"/>
              <a:cs typeface="American Typewriter"/>
            </a:endParaRPr>
          </a:p>
          <a:p>
            <a:pPr algn="ctr"/>
            <a:r>
              <a:rPr lang="en-US" sz="3400" b="1" dirty="0" err="1" smtClean="0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matthieu.villatte</a:t>
            </a:r>
            <a:r>
              <a:rPr lang="en-US" sz="3400" b="1" dirty="0" err="1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@</a:t>
            </a:r>
            <a:r>
              <a:rPr lang="en-US" sz="3400" b="1" dirty="0" err="1" smtClean="0">
                <a:solidFill>
                  <a:srgbClr val="8000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75000"/>
                    </a:schemeClr>
                  </a:glow>
                </a:effectLst>
                <a:latin typeface="American Typewriter"/>
                <a:cs typeface="American Typewriter"/>
              </a:rPr>
              <a:t>gmail.com</a:t>
            </a:r>
            <a:endParaRPr lang="en-US" sz="3400" b="1" dirty="0">
              <a:solidFill>
                <a:srgbClr val="800000"/>
              </a:solidFill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0165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-930487" y="-465997"/>
            <a:ext cx="11394832" cy="7323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4688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US" sz="3800" b="1" dirty="0" smtClean="0">
                <a:solidFill>
                  <a:srgbClr val="660066"/>
                </a:solidFill>
                <a:latin typeface="American Typewriter"/>
                <a:cs typeface="American Typewriter"/>
              </a:rPr>
              <a:t>Psychological Flexibility</a:t>
            </a:r>
            <a:endParaRPr lang="en-US" sz="3800" b="1" dirty="0">
              <a:solidFill>
                <a:srgbClr val="660066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904288"/>
            <a:ext cx="8009467" cy="2146300"/>
          </a:xfrm>
        </p:spPr>
        <p:txBody>
          <a:bodyPr/>
          <a:lstStyle/>
          <a:p>
            <a:pPr marL="0" indent="0">
              <a:buNone/>
            </a:pPr>
            <a:r>
              <a:rPr lang="en-GB" i="1" dirty="0">
                <a:solidFill>
                  <a:srgbClr val="660066"/>
                </a:solidFill>
              </a:rPr>
              <a:t>Psychological flexibility is the ability to notice and react to your thoughts, feelings, and behaviour in order to give you the opportunity to take action towards important ends</a:t>
            </a:r>
            <a:r>
              <a:rPr lang="en-GB" i="1" dirty="0" smtClean="0">
                <a:solidFill>
                  <a:srgbClr val="660066"/>
                </a:solidFill>
              </a:rPr>
              <a:t>.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588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rgbClr val="660066"/>
                </a:solidFill>
                <a:latin typeface="Bradley Hand ITC TT-Bold"/>
                <a:cs typeface="Bradley Hand ITC TT-Bold"/>
              </a:rPr>
              <a:t>...and how do I do that, exactly?</a:t>
            </a:r>
            <a:endParaRPr lang="en-US" sz="3800" b="1" dirty="0">
              <a:solidFill>
                <a:srgbClr val="660066"/>
              </a:solidFill>
              <a:latin typeface="Bradley Hand ITC TT-Bold"/>
              <a:cs typeface="Bradley Hand ITC TT-Bold"/>
            </a:endParaRPr>
          </a:p>
        </p:txBody>
      </p:sp>
    </p:spTree>
    <p:extLst>
      <p:ext uri="{BB962C8B-B14F-4D97-AF65-F5344CB8AC3E}">
        <p14:creationId xmlns:p14="http://schemas.microsoft.com/office/powerpoint/2010/main" val="18668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8" y="5475799"/>
            <a:ext cx="899555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American Typewriter"/>
                <a:cs typeface="American Typewriter"/>
              </a:rPr>
              <a:t>We alter context to transform functions.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6" b="89796" l="77797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65"/>
          <a:stretch/>
        </p:blipFill>
        <p:spPr>
          <a:xfrm>
            <a:off x="5928921" y="595692"/>
            <a:ext cx="1996076" cy="376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542" y1="22041" x2="12542" y2="22041"/>
                        <a14:foregroundMark x1="83729" y1="27347" x2="91017" y2="70612"/>
                        <a14:foregroundMark x1="32881" y1="90204" x2="5763" y2="187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4"/>
          <a:stretch/>
        </p:blipFill>
        <p:spPr>
          <a:xfrm>
            <a:off x="313391" y="265781"/>
            <a:ext cx="4675358" cy="44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5" y="76200"/>
            <a:ext cx="909397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E0021"/>
                </a:solidFill>
              </a:rPr>
              <a:t>Which leads to distancing or augmenting.</a:t>
            </a:r>
            <a:endParaRPr lang="en-US" b="1" dirty="0">
              <a:solidFill>
                <a:srgbClr val="BE0021"/>
              </a:solidFill>
            </a:endParaRPr>
          </a:p>
        </p:txBody>
      </p:sp>
      <p:pic>
        <p:nvPicPr>
          <p:cNvPr id="14340" name="Picture 4" descr="http://iveronicawalsh.files.wordpress.com/2010/07/dreamstime_7299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46" y="2743200"/>
            <a:ext cx="3764947" cy="42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938894" y="1049864"/>
            <a:ext cx="4487333" cy="2329731"/>
            <a:chOff x="5410200" y="1219200"/>
            <a:chExt cx="3200400" cy="1831848"/>
          </a:xfrm>
          <a:solidFill>
            <a:srgbClr val="FF5050"/>
          </a:solidFill>
        </p:grpSpPr>
        <p:sp>
          <p:nvSpPr>
            <p:cNvPr id="4" name="Cloud Callout 3"/>
            <p:cNvSpPr/>
            <p:nvPr/>
          </p:nvSpPr>
          <p:spPr>
            <a:xfrm>
              <a:off x="5410200" y="1219200"/>
              <a:ext cx="3200400" cy="1831848"/>
            </a:xfrm>
            <a:prstGeom prst="cloudCallout">
              <a:avLst>
                <a:gd name="adj1" fmla="val -49382"/>
                <a:gd name="adj2" fmla="val 6109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52380" y="1597901"/>
              <a:ext cx="2597991" cy="6534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I’m a bad speaker. They are going to laugh at me!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069912"/>
            <a:ext cx="3715521" cy="1676400"/>
            <a:chOff x="6177180" y="1219200"/>
            <a:chExt cx="2433420" cy="1004787"/>
          </a:xfrm>
        </p:grpSpPr>
        <p:sp>
          <p:nvSpPr>
            <p:cNvPr id="10" name="Cloud Callout 9"/>
            <p:cNvSpPr/>
            <p:nvPr/>
          </p:nvSpPr>
          <p:spPr>
            <a:xfrm>
              <a:off x="6177180" y="1219200"/>
              <a:ext cx="2433420" cy="1004787"/>
            </a:xfrm>
            <a:prstGeom prst="cloudCallout">
              <a:avLst>
                <a:gd name="adj1" fmla="val 57505"/>
                <a:gd name="adj2" fmla="val 7473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3853" y="1497724"/>
              <a:ext cx="1604382" cy="27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It’s just a thought.</a:t>
              </a:r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369998" y="3581400"/>
            <a:ext cx="3886199" cy="2362200"/>
            <a:chOff x="5410200" y="1219200"/>
            <a:chExt cx="3200400" cy="1831848"/>
          </a:xfrm>
        </p:grpSpPr>
        <p:sp>
          <p:nvSpPr>
            <p:cNvPr id="24" name="Cloud Callout 23"/>
            <p:cNvSpPr/>
            <p:nvPr/>
          </p:nvSpPr>
          <p:spPr>
            <a:xfrm>
              <a:off x="5410200" y="1219200"/>
              <a:ext cx="3200400" cy="1831848"/>
            </a:xfrm>
            <a:prstGeom prst="cloudCallout">
              <a:avLst>
                <a:gd name="adj1" fmla="val 61003"/>
                <a:gd name="adj2" fmla="val -4522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56101" y="1609154"/>
              <a:ext cx="2819400" cy="64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It is really important for me to present this work!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6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486305"/>
            <a:ext cx="83622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BE0021"/>
                </a:solidFill>
              </a:rPr>
              <a:t>And we do, so </a:t>
            </a:r>
            <a:r>
              <a:rPr lang="en-US" b="1" dirty="0">
                <a:solidFill>
                  <a:srgbClr val="BE0021"/>
                </a:solidFill>
              </a:rPr>
              <a:t>u</a:t>
            </a:r>
            <a:r>
              <a:rPr lang="en-US" b="1" dirty="0" smtClean="0">
                <a:solidFill>
                  <a:srgbClr val="BE0021"/>
                </a:solidFill>
              </a:rPr>
              <a:t>sing an experiential approach.</a:t>
            </a:r>
            <a:endParaRPr lang="en-US" b="1" dirty="0">
              <a:solidFill>
                <a:srgbClr val="BE002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25763" r="-25763"/>
          <a:stretch>
            <a:fillRect/>
          </a:stretch>
        </p:blipFill>
        <p:spPr>
          <a:xfrm>
            <a:off x="-490132" y="2370667"/>
            <a:ext cx="5866465" cy="3226330"/>
          </a:xfrm>
        </p:spPr>
      </p:pic>
      <p:cxnSp>
        <p:nvCxnSpPr>
          <p:cNvPr id="8" name="Straight Connector 7"/>
          <p:cNvCxnSpPr/>
          <p:nvPr/>
        </p:nvCxnSpPr>
        <p:spPr>
          <a:xfrm>
            <a:off x="5016500" y="2137833"/>
            <a:ext cx="0" cy="37676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753" y="2645833"/>
            <a:ext cx="3178713" cy="2696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6683" y="5719002"/>
            <a:ext cx="121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RULES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93834" y="5717057"/>
            <a:ext cx="27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CONTINGENCIES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82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86552" r="-86552" b="18334"/>
          <a:stretch/>
        </p:blipFill>
        <p:spPr>
          <a:xfrm>
            <a:off x="-5087175" y="0"/>
            <a:ext cx="1606657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05" y="528638"/>
            <a:ext cx="821840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Why an experiential approach?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merican Typewriter"/>
              <a:cs typeface="American Typewri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7988" y="2886710"/>
            <a:ext cx="48060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Autonomy / 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</a:rPr>
              <a:t>Self efficacy</a:t>
            </a:r>
          </a:p>
          <a:p>
            <a:pPr marL="285750" indent="-285750">
              <a:buFont typeface="Arial"/>
              <a:buChar char="•"/>
            </a:pPr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</a:rPr>
              <a:t>Flexibility</a:t>
            </a:r>
          </a:p>
          <a:p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000" b="1" dirty="0" smtClean="0">
                <a:solidFill>
                  <a:schemeClr val="accent4">
                    <a:lumMod val="50000"/>
                  </a:schemeClr>
                </a:solidFill>
              </a:rPr>
              <a:t>Individuality</a:t>
            </a:r>
            <a:endParaRPr lang="en-US" sz="3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872" y="4035778"/>
            <a:ext cx="4253349" cy="282222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7555" y="2935111"/>
            <a:ext cx="5475111" cy="2051981"/>
          </a:xfrm>
          <a:prstGeom prst="wedgeEllipseCallout">
            <a:avLst>
              <a:gd name="adj1" fmla="val 60181"/>
              <a:gd name="adj2" fmla="val 4591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585083"/>
            <a:ext cx="80094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BE0021"/>
                </a:solidFill>
              </a:rPr>
              <a:t>Can we use language to alter the context experientially?</a:t>
            </a:r>
            <a:endParaRPr lang="en-US" b="1" dirty="0">
              <a:solidFill>
                <a:srgbClr val="BE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498501"/>
            <a:ext cx="8229600" cy="1476022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How is that working for you?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47555" y="1981005"/>
            <a:ext cx="1608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 smtClean="0">
                <a:solidFill>
                  <a:srgbClr val="BE0021"/>
                </a:solidFill>
              </a:rPr>
              <a:t>Yup.</a:t>
            </a:r>
            <a:endParaRPr lang="en-US" sz="5000" b="1" dirty="0">
              <a:solidFill>
                <a:srgbClr val="BE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E0021"/>
                </a:solidFill>
              </a:rPr>
              <a:t>How can RFT help us in that process?</a:t>
            </a:r>
            <a:endParaRPr lang="en-US" b="1" dirty="0">
              <a:solidFill>
                <a:srgbClr val="BE002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6937" y="1632618"/>
            <a:ext cx="5521436" cy="4535048"/>
            <a:chOff x="265275" y="1632618"/>
            <a:chExt cx="5521436" cy="45350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3064" t="2696" r="12866" b="56746"/>
            <a:stretch/>
          </p:blipFill>
          <p:spPr>
            <a:xfrm>
              <a:off x="265275" y="1632618"/>
              <a:ext cx="5521436" cy="45350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2" b="95392" l="9657" r="89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109" y="2418692"/>
              <a:ext cx="1579857" cy="14713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5383" y="3890061"/>
              <a:ext cx="1161583" cy="7730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2000" y1="61062" x2="52000" y2="61062"/>
                          <a14:foregroundMark x1="63625" y1="56195" x2="63625" y2="56195"/>
                          <a14:foregroundMark x1="80250" y1="48451" x2="80250" y2="48451"/>
                          <a14:foregroundMark x1="81000" y1="56858" x2="81000" y2="56858"/>
                          <a14:backgroundMark x1="23500" y1="59735" x2="23500" y2="59735"/>
                          <a14:backgroundMark x1="32250" y1="50000" x2="32250" y2="50000"/>
                          <a14:backgroundMark x1="50875" y1="52655" x2="50875" y2="52655"/>
                          <a14:backgroundMark x1="67875" y1="50000" x2="67875" y2="50000"/>
                          <a14:backgroundMark x1="13625" y1="50664" x2="13625" y2="50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5979" y="3333025"/>
              <a:ext cx="1971807" cy="11140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17465" t="13909" r="17478" b="15219"/>
          <a:stretch/>
        </p:blipFill>
        <p:spPr>
          <a:xfrm>
            <a:off x="2924460" y="2801650"/>
            <a:ext cx="1654537" cy="2176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14" l="0" r="89981">
                        <a14:backgroundMark x1="53781" y1="52361" x2="53781" y2="52361"/>
                        <a14:backgroundMark x1="49527" y1="9442" x2="49527" y2="9442"/>
                        <a14:backgroundMark x1="48960" y1="13519" x2="48960" y2="1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321" y="2228236"/>
            <a:ext cx="1371390" cy="1208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0000">
                        <a14:foregroundMark x1="7500" y1="63208" x2="7500" y2="63208"/>
                        <a14:foregroundMark x1="18063" y1="52333" x2="18063" y2="52333"/>
                        <a14:foregroundMark x1="18750" y1="63208" x2="18750" y2="63208"/>
                        <a14:foregroundMark x1="30188" y1="62583" x2="30188" y2="62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361" y="2126688"/>
            <a:ext cx="1746154" cy="1309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0277" y="2126688"/>
            <a:ext cx="3088872" cy="308887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990490" y="2592761"/>
            <a:ext cx="2334306" cy="3574905"/>
            <a:chOff x="5990490" y="2592761"/>
            <a:chExt cx="2334306" cy="3574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90490" y="2592761"/>
              <a:ext cx="2307831" cy="2787236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5990490" y="5379997"/>
              <a:ext cx="2334306" cy="7876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solidFill>
                    <a:srgbClr val="BE0021"/>
                  </a:solidFill>
                </a:rPr>
                <a:t>Framing.</a:t>
              </a:r>
              <a:endParaRPr lang="en-US" sz="3600" b="1" dirty="0">
                <a:solidFill>
                  <a:srgbClr val="BE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9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E0021"/>
                </a:solidFill>
              </a:rPr>
              <a:t>Different types of framing = </a:t>
            </a:r>
            <a:br>
              <a:rPr lang="en-US" b="1" dirty="0" smtClean="0">
                <a:solidFill>
                  <a:srgbClr val="BE0021"/>
                </a:solidFill>
              </a:rPr>
            </a:br>
            <a:r>
              <a:rPr lang="en-US" b="1" dirty="0" smtClean="0">
                <a:solidFill>
                  <a:srgbClr val="BE0021"/>
                </a:solidFill>
              </a:rPr>
              <a:t>different effects</a:t>
            </a:r>
            <a:endParaRPr lang="en-US" b="1" dirty="0">
              <a:solidFill>
                <a:srgbClr val="BE002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813" y="1417638"/>
            <a:ext cx="8505287" cy="5172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“I don’t want to feel this way”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Distinction/opposition</a:t>
            </a:r>
            <a:r>
              <a:rPr lang="en-US" dirty="0" smtClean="0"/>
              <a:t>: “What would your life look like if you </a:t>
            </a:r>
            <a:r>
              <a:rPr lang="en-US" b="1" dirty="0" smtClean="0"/>
              <a:t>didn’t</a:t>
            </a:r>
            <a:r>
              <a:rPr lang="en-US" dirty="0" smtClean="0"/>
              <a:t> feel this way?”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“I cut myself”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Condition/temporal</a:t>
            </a:r>
            <a:r>
              <a:rPr lang="en-US" dirty="0" smtClean="0"/>
              <a:t>: “How do you feel </a:t>
            </a:r>
            <a:r>
              <a:rPr lang="en-US" b="1" dirty="0" smtClean="0"/>
              <a:t>before/after</a:t>
            </a:r>
            <a:r>
              <a:rPr lang="en-US" dirty="0" smtClean="0"/>
              <a:t>?”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“I don’t know how to describe this feeling”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Analogy</a:t>
            </a:r>
            <a:r>
              <a:rPr lang="en-US" dirty="0" smtClean="0"/>
              <a:t>: “</a:t>
            </a:r>
            <a:r>
              <a:rPr lang="en-US" b="1" dirty="0" smtClean="0"/>
              <a:t>If this was a picture</a:t>
            </a:r>
            <a:r>
              <a:rPr lang="en-US" dirty="0" smtClean="0"/>
              <a:t>, what would you see on this picture?”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“I am a horrible person”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Perspective taking</a:t>
            </a:r>
            <a:r>
              <a:rPr lang="en-US" dirty="0" smtClean="0"/>
              <a:t>: “What would </a:t>
            </a:r>
            <a:r>
              <a:rPr lang="en-US" b="1" dirty="0" smtClean="0"/>
              <a:t>you</a:t>
            </a:r>
            <a:r>
              <a:rPr lang="en-US" dirty="0" smtClean="0"/>
              <a:t> tell your best friend if </a:t>
            </a:r>
            <a:r>
              <a:rPr lang="en-US" b="1" dirty="0" smtClean="0"/>
              <a:t>she</a:t>
            </a:r>
            <a:r>
              <a:rPr lang="en-US" dirty="0" smtClean="0"/>
              <a:t> said that?”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“I need to get a job”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Hierarchy</a:t>
            </a:r>
            <a:r>
              <a:rPr lang="en-US" dirty="0" smtClean="0"/>
              <a:t>: “What would getting a job </a:t>
            </a:r>
            <a:r>
              <a:rPr lang="en-US" b="1" dirty="0" smtClean="0"/>
              <a:t>contribute to</a:t>
            </a:r>
            <a:r>
              <a:rPr lang="en-US" dirty="0" smtClean="0"/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60305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7354</TotalTime>
  <Words>355</Words>
  <Application>Microsoft Office PowerPoint</Application>
  <PresentationFormat>On-screen Show (4:3)</PresentationFormat>
  <Paragraphs>76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Psychological Flexibility</vt:lpstr>
      <vt:lpstr>We alter context to transform functions.</vt:lpstr>
      <vt:lpstr>Which leads to distancing or augmenting.</vt:lpstr>
      <vt:lpstr>And we do, so using an experiential approach.</vt:lpstr>
      <vt:lpstr>Why an experiential approach?</vt:lpstr>
      <vt:lpstr>Can we use language to alter the context experientially?</vt:lpstr>
      <vt:lpstr>How can RFT help us in that process?</vt:lpstr>
      <vt:lpstr>Different types of framing =  different effects</vt:lpstr>
      <vt:lpstr>PowerPoint Presentation</vt:lpstr>
      <vt:lpstr>Distancing with experiential exercises</vt:lpstr>
      <vt:lpstr>Distancing</vt:lpstr>
      <vt:lpstr>Distancing without Exercise</vt:lpstr>
      <vt:lpstr>Distancing</vt:lpstr>
      <vt:lpstr>Augmenting with experiential exercises</vt:lpstr>
      <vt:lpstr>Augmenting</vt:lpstr>
      <vt:lpstr>Augmenting without Exercises </vt:lpstr>
      <vt:lpstr>Augmenting</vt:lpstr>
      <vt:lpstr>PowerPoint Presentation</vt:lpstr>
    </vt:vector>
  </TitlesOfParts>
  <Company>University of Mississippi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Sandoz</dc:creator>
  <cp:lastModifiedBy>Emily</cp:lastModifiedBy>
  <cp:revision>59</cp:revision>
  <dcterms:created xsi:type="dcterms:W3CDTF">2014-06-04T01:34:44Z</dcterms:created>
  <dcterms:modified xsi:type="dcterms:W3CDTF">2014-06-30T19:03:46Z</dcterms:modified>
</cp:coreProperties>
</file>